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1" r:id="rId3"/>
    <p:sldId id="272" r:id="rId4"/>
    <p:sldId id="257" r:id="rId5"/>
    <p:sldId id="258" r:id="rId6"/>
    <p:sldId id="259" r:id="rId7"/>
    <p:sldId id="262" r:id="rId8"/>
    <p:sldId id="273" r:id="rId9"/>
    <p:sldId id="274" r:id="rId10"/>
    <p:sldId id="275" r:id="rId11"/>
    <p:sldId id="276" r:id="rId12"/>
    <p:sldId id="277" r:id="rId13"/>
    <p:sldId id="278" r:id="rId14"/>
    <p:sldId id="279"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9" autoAdjust="0"/>
    <p:restoredTop sz="94660"/>
  </p:normalViewPr>
  <p:slideViewPr>
    <p:cSldViewPr>
      <p:cViewPr varScale="1">
        <p:scale>
          <a:sx n="56" d="100"/>
          <a:sy n="56" d="100"/>
        </p:scale>
        <p:origin x="17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9AEC3FEF-8770-4A4D-906E-F36BB2C66625}" type="datetimeFigureOut">
              <a:rPr lang="en-US" smtClean="0"/>
              <a:pPr/>
              <a:t>1/20/2025</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a:lstStyle/>
          <a:p>
            <a:fld id="{7F9A737B-52EF-4F9F-A0A7-9CBD5EC3435B}" type="slidenum">
              <a:rPr lang="en-IN" smtClean="0"/>
              <a:pPr/>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C3FEF-8770-4A4D-906E-F36BB2C66625}"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C3FEF-8770-4A4D-906E-F36BB2C66625}"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C3FEF-8770-4A4D-906E-F36BB2C66625}"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AEC3FEF-8770-4A4D-906E-F36BB2C66625}"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F9A737B-52EF-4F9F-A0A7-9CBD5EC3435B}" type="slidenum">
              <a:rPr lang="en-IN" smtClean="0"/>
              <a:pPr/>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EC3FEF-8770-4A4D-906E-F36BB2C66625}"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EC3FEF-8770-4A4D-906E-F36BB2C66625}"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F9A737B-52EF-4F9F-A0A7-9CBD5EC3435B}" type="slidenum">
              <a:rPr lang="en-IN" smtClean="0"/>
              <a:pPr/>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9AEC3FEF-8770-4A4D-906E-F36BB2C66625}"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C3FEF-8770-4A4D-906E-F36BB2C66625}"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EC3FEF-8770-4A4D-906E-F36BB2C66625}"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F9A737B-52EF-4F9F-A0A7-9CBD5EC3435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9AEC3FEF-8770-4A4D-906E-F36BB2C66625}" type="datetimeFigureOut">
              <a:rPr lang="en-US" smtClean="0"/>
              <a:pPr/>
              <a:t>1/20/2025</a:t>
            </a:fld>
            <a:endParaRPr lang="en-IN"/>
          </a:p>
        </p:txBody>
      </p:sp>
      <p:sp>
        <p:nvSpPr>
          <p:cNvPr id="6" name="Footer Placeholder 5"/>
          <p:cNvSpPr>
            <a:spLocks noGrp="1"/>
          </p:cNvSpPr>
          <p:nvPr>
            <p:ph type="ftr" sz="quarter" idx="11"/>
          </p:nvPr>
        </p:nvSpPr>
        <p:spPr>
          <a:xfrm>
            <a:off x="914400" y="55499"/>
            <a:ext cx="5562600" cy="365125"/>
          </a:xfrm>
        </p:spPr>
        <p:txBody>
          <a:bodyPr/>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p>
            <a:fld id="{7F9A737B-52EF-4F9F-A0A7-9CBD5EC3435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AEC3FEF-8770-4A4D-906E-F36BB2C66625}" type="datetimeFigureOut">
              <a:rPr lang="en-US" smtClean="0"/>
              <a:pPr/>
              <a:t>1/20/2025</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F9A737B-52EF-4F9F-A0A7-9CBD5EC3435B}"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53896"/>
            <a:ext cx="7772400" cy="1975104"/>
          </a:xfrm>
        </p:spPr>
        <p:txBody>
          <a:bodyPr/>
          <a:lstStyle/>
          <a:p>
            <a:pPr algn="ctr"/>
            <a:r>
              <a:rPr lang="en-IN" dirty="0"/>
              <a:t>INDUSTRIAL SICKNESS</a:t>
            </a:r>
            <a:br>
              <a:rPr lang="en-IN" dirty="0"/>
            </a:br>
            <a:r>
              <a:rPr lang="en-IN" dirty="0"/>
              <a:t>  </a:t>
            </a:r>
            <a:r>
              <a:rPr lang="en-IN" b="1" dirty="0"/>
              <a:t> </a:t>
            </a:r>
            <a:endParaRPr lang="en-IN" dirty="0"/>
          </a:p>
        </p:txBody>
      </p:sp>
      <p:sp>
        <p:nvSpPr>
          <p:cNvPr id="3" name="Subtitle 2"/>
          <p:cNvSpPr>
            <a:spLocks noGrp="1"/>
          </p:cNvSpPr>
          <p:nvPr>
            <p:ph type="subTitle" idx="1"/>
          </p:nvPr>
        </p:nvSpPr>
        <p:spPr/>
        <p:txBody>
          <a:bodyPr/>
          <a:lstStyle/>
          <a:p>
            <a:endParaRPr lang="en-US" dirty="0"/>
          </a:p>
          <a:p>
            <a:endParaRPr lang="en-IN" dirty="0"/>
          </a:p>
        </p:txBody>
      </p:sp>
      <p:sp>
        <p:nvSpPr>
          <p:cNvPr id="5" name="TextBox 4">
            <a:extLst>
              <a:ext uri="{FF2B5EF4-FFF2-40B4-BE49-F238E27FC236}">
                <a16:creationId xmlns:a16="http://schemas.microsoft.com/office/drawing/2014/main" id="{3BCB8010-CCFE-6915-FF2B-D80C262D9B29}"/>
              </a:ext>
            </a:extLst>
          </p:cNvPr>
          <p:cNvSpPr txBox="1"/>
          <p:nvPr/>
        </p:nvSpPr>
        <p:spPr>
          <a:xfrm>
            <a:off x="1403648" y="2685871"/>
            <a:ext cx="4572000" cy="1815882"/>
          </a:xfrm>
          <a:prstGeom prst="rect">
            <a:avLst/>
          </a:prstGeom>
          <a:noFill/>
        </p:spPr>
        <p:txBody>
          <a:bodyPr wrap="square">
            <a:spAutoFit/>
          </a:bodyPr>
          <a:lstStyle/>
          <a:p>
            <a:pPr algn="ctr"/>
            <a:r>
              <a:rPr lang="en-US" sz="2800" dirty="0">
                <a:solidFill>
                  <a:srgbClr val="7030A0"/>
                </a:solidFill>
              </a:rPr>
              <a:t>Dr. </a:t>
            </a:r>
            <a:r>
              <a:rPr lang="en-US" sz="2800" dirty="0" err="1">
                <a:solidFill>
                  <a:srgbClr val="7030A0"/>
                </a:solidFill>
              </a:rPr>
              <a:t>Srinibash</a:t>
            </a:r>
            <a:r>
              <a:rPr lang="en-US" sz="2800" dirty="0">
                <a:solidFill>
                  <a:srgbClr val="7030A0"/>
                </a:solidFill>
              </a:rPr>
              <a:t> Dash</a:t>
            </a:r>
          </a:p>
          <a:p>
            <a:pPr algn="ctr"/>
            <a:r>
              <a:rPr lang="en-US" sz="2800" dirty="0">
                <a:solidFill>
                  <a:srgbClr val="7030A0"/>
                </a:solidFill>
              </a:rPr>
              <a:t>Associate Professor &amp; Head</a:t>
            </a:r>
          </a:p>
          <a:p>
            <a:pPr algn="ctr"/>
            <a:r>
              <a:rPr lang="en-US" sz="2800" dirty="0">
                <a:solidFill>
                  <a:srgbClr val="7030A0"/>
                </a:solidFill>
              </a:rPr>
              <a:t>School of Management</a:t>
            </a:r>
          </a:p>
          <a:p>
            <a:pPr algn="ctr"/>
            <a:r>
              <a:rPr lang="en-US" sz="2800" dirty="0">
                <a:solidFill>
                  <a:srgbClr val="7030A0"/>
                </a:solidFill>
              </a:rPr>
              <a:t>GMU, SBP</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a:t>
            </a:r>
            <a:endParaRPr lang="en-IN" dirty="0"/>
          </a:p>
        </p:txBody>
      </p:sp>
      <p:sp>
        <p:nvSpPr>
          <p:cNvPr id="3" name="Content Placeholder 2"/>
          <p:cNvSpPr>
            <a:spLocks noGrp="1"/>
          </p:cNvSpPr>
          <p:nvPr>
            <p:ph idx="1"/>
          </p:nvPr>
        </p:nvSpPr>
        <p:spPr/>
        <p:txBody>
          <a:bodyPr/>
          <a:lstStyle/>
          <a:p>
            <a:pPr fontAlgn="base">
              <a:buNone/>
            </a:pPr>
            <a:r>
              <a:rPr lang="en-IN" dirty="0"/>
              <a:t>Remedies Prevention Measures: Role Of</a:t>
            </a:r>
          </a:p>
          <a:p>
            <a:pPr fontAlgn="base">
              <a:buNone/>
            </a:pPr>
            <a:r>
              <a:rPr lang="en-IN" dirty="0"/>
              <a:t>Government  role  of  financial  Institution  Role of  industry  association  Capacity  utilization Autonomy  to  Managerial  And  Technical works.</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lstStyle/>
          <a:p>
            <a:pPr>
              <a:buNone/>
            </a:pPr>
            <a:r>
              <a:rPr lang="en-IN" dirty="0"/>
              <a:t>Cont… Curative measures :</a:t>
            </a:r>
          </a:p>
          <a:p>
            <a:pPr>
              <a:buNone/>
            </a:pPr>
            <a:r>
              <a:rPr lang="en-IN" dirty="0"/>
              <a:t> a) What is B.I.F.R.? “The government of India setup the Board for Industrial and Financial Reconstruction (BIFR) in January 1987 (which became operational on May 15, 1987) for determining the preventive ameliorative remedial and other measures which were required to taken in respect of sick industrial companies.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lstStyle/>
          <a:p>
            <a:pPr fontAlgn="base">
              <a:buNone/>
            </a:pPr>
            <a:r>
              <a:rPr lang="en-IN" dirty="0"/>
              <a:t>Conti… b) Functions of BIFR: Allowing the company time on its own Having a scheme prepared through the operating agency in respect of the company Deciding on the winding up of the company</a:t>
            </a:r>
          </a:p>
          <a:p>
            <a:pPr>
              <a:buNone/>
            </a:pPr>
            <a:r>
              <a:rPr lang="en-IN" dirty="0"/>
              <a:t> </a:t>
            </a:r>
          </a:p>
          <a:p>
            <a:pPr>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lstStyle/>
          <a:p>
            <a:pPr fontAlgn="base">
              <a:buNone/>
            </a:pPr>
            <a:r>
              <a:rPr lang="en-IN" dirty="0"/>
              <a:t>Cont… c. What is I.R.B.I.? “Industrial Reconstruction Bank of India </a:t>
            </a:r>
            <a:r>
              <a:rPr lang="en-IN" dirty="0" err="1"/>
              <a:t>Reconstructiohn</a:t>
            </a:r>
            <a:r>
              <a:rPr lang="en-IN" dirty="0"/>
              <a:t> of India.”</a:t>
            </a:r>
          </a:p>
          <a:p>
            <a:pPr>
              <a:buNone/>
            </a:pPr>
            <a:r>
              <a:rPr lang="en-IN" dirty="0"/>
              <a:t> IRBI) </a:t>
            </a:r>
            <a:r>
              <a:rPr lang="en-IN" dirty="0" err="1"/>
              <a:t>whic</a:t>
            </a:r>
            <a:r>
              <a:rPr lang="en-IN" dirty="0"/>
              <a:t> came into being on March 20, 1985 by converting the erstwhile Industrial </a:t>
            </a:r>
          </a:p>
          <a:p>
            <a:pPr>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endParaRPr lang="en-IN" dirty="0"/>
          </a:p>
        </p:txBody>
      </p:sp>
      <p:sp>
        <p:nvSpPr>
          <p:cNvPr id="3" name="Content Placeholder 2"/>
          <p:cNvSpPr>
            <a:spLocks noGrp="1"/>
          </p:cNvSpPr>
          <p:nvPr>
            <p:ph idx="1"/>
          </p:nvPr>
        </p:nvSpPr>
        <p:spPr/>
        <p:txBody>
          <a:bodyPr>
            <a:normAutofit lnSpcReduction="10000"/>
          </a:bodyPr>
          <a:lstStyle/>
          <a:p>
            <a:pPr fontAlgn="base">
              <a:buNone/>
            </a:pPr>
            <a:r>
              <a:rPr lang="en-IN" dirty="0"/>
              <a:t> d) Functions of I.R.B.I. To provide financial assistance To provide managerial and technical assistance To secure assistance of other financial institutions and government agencies for ensuring the revival and rehabilitation To provide merchant banking services for amalgamation, merger etc. To provide consultancy services to banks in matter relating to sick industrial units.</a:t>
            </a:r>
          </a:p>
          <a:p>
            <a:pPr>
              <a:buNone/>
            </a:pPr>
            <a:r>
              <a:rPr lang="en-IN" dirty="0"/>
              <a:t> </a:t>
            </a:r>
          </a:p>
          <a:p>
            <a:pPr>
              <a:buNone/>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THANK YOU</a:t>
            </a:r>
            <a:br>
              <a:rPr lang="en-IN" dirty="0"/>
            </a:br>
            <a:endParaRPr lang="en-IN" dirty="0"/>
          </a:p>
        </p:txBody>
      </p:sp>
      <p:sp>
        <p:nvSpPr>
          <p:cNvPr id="3" name="Content Placeholder 2"/>
          <p:cNvSpPr>
            <a:spLocks noGrp="1"/>
          </p:cNvSpPr>
          <p:nvPr>
            <p:ph idx="1"/>
          </p:nvPr>
        </p:nvSpPr>
        <p:spPr/>
        <p:txBody>
          <a:bodyPr/>
          <a:lstStyle/>
          <a:p>
            <a:pPr>
              <a:buNone/>
            </a:pPr>
            <a:endParaRPr lang="en-US" dirty="0"/>
          </a:p>
          <a:p>
            <a:pPr>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BY:- NUTAN KUMARI </a:t>
            </a:r>
            <a:endParaRPr lang="en-IN" dirty="0"/>
          </a:p>
        </p:txBody>
      </p:sp>
      <p:sp>
        <p:nvSpPr>
          <p:cNvPr id="3" name="Content Placeholder 2"/>
          <p:cNvSpPr>
            <a:spLocks noGrp="1"/>
          </p:cNvSpPr>
          <p:nvPr>
            <p:ph idx="1"/>
          </p:nvPr>
        </p:nvSpPr>
        <p:spPr/>
        <p:txBody>
          <a:bodyPr/>
          <a:lstStyle/>
          <a:p>
            <a:r>
              <a:rPr lang="en-US" dirty="0"/>
              <a:t>ROLL   NO:-048</a:t>
            </a:r>
          </a:p>
          <a:p>
            <a:r>
              <a:rPr lang="en-US" dirty="0"/>
              <a:t>MFC 1</a:t>
            </a:r>
            <a:r>
              <a:rPr lang="en-US" baseline="30000" dirty="0"/>
              <a:t>st</a:t>
            </a:r>
            <a:r>
              <a:rPr lang="en-US" dirty="0"/>
              <a:t> year</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SICKNESS</a:t>
            </a:r>
            <a:endParaRPr lang="en-IN" dirty="0"/>
          </a:p>
        </p:txBody>
      </p:sp>
      <p:sp>
        <p:nvSpPr>
          <p:cNvPr id="3" name="Content Placeholder 2"/>
          <p:cNvSpPr>
            <a:spLocks noGrp="1"/>
          </p:cNvSpPr>
          <p:nvPr>
            <p:ph idx="1"/>
          </p:nvPr>
        </p:nvSpPr>
        <p:spPr/>
        <p:txBody>
          <a:bodyPr/>
          <a:lstStyle/>
          <a:p>
            <a:pPr fontAlgn="base">
              <a:buNone/>
            </a:pPr>
            <a:r>
              <a:rPr lang="en-IN" dirty="0"/>
              <a:t>Internal Cause for sickness :</a:t>
            </a:r>
          </a:p>
          <a:p>
            <a:pPr fontAlgn="base">
              <a:buNone/>
            </a:pPr>
            <a:r>
              <a:rPr lang="en-IN" dirty="0"/>
              <a:t>a) Lack of Finance</a:t>
            </a:r>
          </a:p>
          <a:p>
            <a:pPr fontAlgn="base">
              <a:buNone/>
            </a:pPr>
            <a:r>
              <a:rPr lang="en-IN" dirty="0"/>
              <a:t> b) Bad Production Policies</a:t>
            </a:r>
          </a:p>
          <a:p>
            <a:pPr fontAlgn="base">
              <a:buNone/>
            </a:pPr>
            <a:r>
              <a:rPr lang="en-IN" dirty="0"/>
              <a:t>  c) Marketing and Sickness</a:t>
            </a:r>
          </a:p>
          <a:p>
            <a:pPr fontAlgn="base">
              <a:buNone/>
            </a:pPr>
            <a:r>
              <a:rPr lang="en-IN" dirty="0"/>
              <a:t>  d) Inappropriate Personnel Management</a:t>
            </a:r>
          </a:p>
          <a:p>
            <a:pPr fontAlgn="base">
              <a:buNone/>
            </a:pPr>
            <a:r>
              <a:rPr lang="en-IN" dirty="0"/>
              <a:t> e) Ineffective Corporate Management:</a:t>
            </a:r>
          </a:p>
          <a:p>
            <a:pPr>
              <a:buNone/>
            </a:pP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a:t>
            </a:r>
            <a:br>
              <a:rPr lang="en-US" dirty="0"/>
            </a:br>
            <a:endParaRPr lang="en-IN" dirty="0"/>
          </a:p>
        </p:txBody>
      </p:sp>
      <p:sp>
        <p:nvSpPr>
          <p:cNvPr id="3" name="Content Placeholder 2"/>
          <p:cNvSpPr>
            <a:spLocks noGrp="1"/>
          </p:cNvSpPr>
          <p:nvPr>
            <p:ph idx="1"/>
          </p:nvPr>
        </p:nvSpPr>
        <p:spPr/>
        <p:txBody>
          <a:bodyPr/>
          <a:lstStyle/>
          <a:p>
            <a:pPr fontAlgn="base">
              <a:buNone/>
            </a:pPr>
            <a:r>
              <a:rPr lang="en-IN" dirty="0"/>
              <a:t> INDUSTRIAL  SICKNESS  IS  THE  MATTER OF  SERIOUS  NATIONAL  CONCERN BECAUSE  OF  BESIDE  AFFECTING  THE OWNERS,  EMPLOYEES,  CREDITORS  AND SUPPLIERS,  IT  ALSO  CAUSES  FOR WASTES  OF  NATIONAL  RESOURCES  AND SOCIAL  UNREST.</a:t>
            </a:r>
          </a:p>
          <a:p>
            <a:pPr>
              <a:buNone/>
            </a:pPr>
            <a:r>
              <a:rPr lang="en-IN" dirty="0"/>
              <a:t> </a:t>
            </a:r>
          </a:p>
          <a:p>
            <a:endParaRPr lang="en-IN"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Definition</a:t>
            </a:r>
            <a:br>
              <a:rPr lang="en-US" dirty="0"/>
            </a:br>
            <a:endParaRPr lang="en-IN" dirty="0"/>
          </a:p>
        </p:txBody>
      </p:sp>
      <p:sp>
        <p:nvSpPr>
          <p:cNvPr id="3" name="Content Placeholder 2"/>
          <p:cNvSpPr>
            <a:spLocks noGrp="1"/>
          </p:cNvSpPr>
          <p:nvPr>
            <p:ph idx="1"/>
          </p:nvPr>
        </p:nvSpPr>
        <p:spPr/>
        <p:txBody>
          <a:bodyPr/>
          <a:lstStyle/>
          <a:p>
            <a:pPr>
              <a:buNone/>
            </a:pPr>
            <a:r>
              <a:rPr lang="en-IN" dirty="0"/>
              <a:t>IT  IS ONE  WHICH  SKIP  DIVIDENTS.</a:t>
            </a:r>
          </a:p>
          <a:p>
            <a:pPr>
              <a:buNone/>
            </a:pPr>
            <a:r>
              <a:rPr lang="en-IN" dirty="0"/>
              <a:t>” –AN  INVESTOR “</a:t>
            </a:r>
          </a:p>
          <a:p>
            <a:pPr>
              <a:buNone/>
            </a:pPr>
            <a:r>
              <a:rPr lang="en-IN" dirty="0"/>
              <a:t>A SICK UNIT IS ONE  WHICH  IS NOT  HEALTHY”  -LAYMAN</a:t>
            </a:r>
          </a:p>
          <a:p>
            <a:pPr>
              <a:buNone/>
            </a:pPr>
            <a:endParaRPr lang="en-IN" dirty="0"/>
          </a:p>
        </p:txBody>
      </p:sp>
    </p:spTree>
  </p:cSld>
  <p:clrMapOvr>
    <a:masterClrMapping/>
  </p:clrMapOvr>
  <p:transition>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br>
              <a:rPr lang="en-US" dirty="0"/>
            </a:br>
            <a:endParaRPr lang="en-IN" dirty="0"/>
          </a:p>
        </p:txBody>
      </p:sp>
      <p:sp>
        <p:nvSpPr>
          <p:cNvPr id="3" name="Content Placeholder 2"/>
          <p:cNvSpPr>
            <a:spLocks noGrp="1"/>
          </p:cNvSpPr>
          <p:nvPr>
            <p:ph idx="1"/>
          </p:nvPr>
        </p:nvSpPr>
        <p:spPr/>
        <p:txBody>
          <a:bodyPr/>
          <a:lstStyle/>
          <a:p>
            <a:pPr>
              <a:buNone/>
            </a:pPr>
            <a:r>
              <a:rPr lang="en-IN" dirty="0"/>
              <a:t>“IT  IS  A  UNIT   WHICH  MAKING  LOSSES AND  TOTTERING  ON  THE  BRINK  OF CLOSURE.” –AN   INDUSTRIALIST “A UNIT WHICH  INCURRED  CASH  LOSSES  IN  THE PREVIOUS  YEAR   AND  IS  LIKELY  TO REPEAT  PERFORMANCE  IN  CURRENT  AND  FOLLOWING   YEARS.” -A BANKER</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286156"/>
            <a:ext cx="7772400" cy="4572000"/>
          </a:xfrm>
        </p:spPr>
        <p:txBody>
          <a:bodyPr/>
          <a:lstStyle/>
          <a:p>
            <a:pPr>
              <a:buNone/>
            </a:pPr>
            <a:r>
              <a:rPr lang="en-IN" dirty="0"/>
              <a:t> Personnel  Constraint Marketing Constraints Production Constraints Finance Constraints C</a:t>
            </a:r>
          </a:p>
        </p:txBody>
      </p:sp>
      <p:sp>
        <p:nvSpPr>
          <p:cNvPr id="4" name="Content Placeholder 2"/>
          <p:cNvSpPr>
            <a:spLocks noGrp="1"/>
          </p:cNvSpPr>
          <p:nvPr>
            <p:ph type="title"/>
          </p:nvPr>
        </p:nvSpPr>
        <p:spPr/>
        <p:txBody>
          <a:bodyPr/>
          <a:lstStyle/>
          <a:p>
            <a:r>
              <a:rPr lang="en-IN" sz="2000" dirty="0"/>
              <a:t>2- </a:t>
            </a:r>
            <a:r>
              <a:rPr lang="en-IN" sz="4400" dirty="0"/>
              <a:t>External causes for sickness: </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br>
              <a:rPr lang="en-US" dirty="0"/>
            </a:br>
            <a:endParaRPr lang="en-IN" dirty="0"/>
          </a:p>
        </p:txBody>
      </p:sp>
      <p:sp>
        <p:nvSpPr>
          <p:cNvPr id="3" name="Content Placeholder 2"/>
          <p:cNvSpPr>
            <a:spLocks noGrp="1"/>
          </p:cNvSpPr>
          <p:nvPr>
            <p:ph idx="1"/>
          </p:nvPr>
        </p:nvSpPr>
        <p:spPr/>
        <p:txBody>
          <a:bodyPr/>
          <a:lstStyle/>
          <a:p>
            <a:r>
              <a:rPr lang="en-IN" dirty="0"/>
              <a:t>2- External causes for sickness: Personnel Constraint Marketing Constraints Production Constraints Finance Constraints Cont….</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EFECT OF SICKNESS</a:t>
            </a:r>
            <a:endParaRPr lang="en-IN" dirty="0"/>
          </a:p>
        </p:txBody>
      </p:sp>
      <p:sp>
        <p:nvSpPr>
          <p:cNvPr id="3" name="Content Placeholder 2"/>
          <p:cNvSpPr>
            <a:spLocks noGrp="1"/>
          </p:cNvSpPr>
          <p:nvPr>
            <p:ph idx="1"/>
          </p:nvPr>
        </p:nvSpPr>
        <p:spPr/>
        <p:txBody>
          <a:bodyPr/>
          <a:lstStyle/>
          <a:p>
            <a:pPr fontAlgn="base"/>
            <a:r>
              <a:rPr lang="en-IN" dirty="0"/>
              <a:t>Sickness contribute to high cost economy Effects competitiveness of economy Sick Units Burden on banks and budget Consumers have to pay high cost Restrict employment opportunities Worsens the problem of stringency of financial resources. Effects the availability of resources to other viable units. </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79</TotalTime>
  <Words>509</Words>
  <Application>Microsoft Office PowerPoint</Application>
  <PresentationFormat>On-screen Show (4:3)</PresentationFormat>
  <Paragraphs>46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Consolas</vt:lpstr>
      <vt:lpstr>Corbel</vt:lpstr>
      <vt:lpstr>Wingdings</vt:lpstr>
      <vt:lpstr>Wingdings 2</vt:lpstr>
      <vt:lpstr>Wingdings 3</vt:lpstr>
      <vt:lpstr>Metro</vt:lpstr>
      <vt:lpstr>INDUSTRIAL SICKNESS    </vt:lpstr>
      <vt:lpstr>PRESENTED BY:- NUTAN KUMARI </vt:lpstr>
      <vt:lpstr>CAUSES OF SICKNESS</vt:lpstr>
      <vt:lpstr>Introduction </vt:lpstr>
      <vt:lpstr>Definition </vt:lpstr>
      <vt:lpstr>DEFINITION </vt:lpstr>
      <vt:lpstr>2- External causes for sickness:  </vt:lpstr>
      <vt:lpstr>CONT.. </vt:lpstr>
      <vt:lpstr>EFECT OF SICKNESS</vt:lpstr>
      <vt:lpstr>REMEDIES</vt:lpstr>
      <vt:lpstr>CONT..</vt:lpstr>
      <vt:lpstr>CONT…</vt:lpstr>
      <vt:lpstr>CONT…</vt:lpstr>
      <vt:lpstr>CONT…</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NDUSTRIAL SICKNESS</dc:title>
  <dc:creator>laptop</dc:creator>
  <cp:lastModifiedBy>OWNER</cp:lastModifiedBy>
  <cp:revision>13</cp:revision>
  <dcterms:created xsi:type="dcterms:W3CDTF">2014-11-01T15:37:09Z</dcterms:created>
  <dcterms:modified xsi:type="dcterms:W3CDTF">2025-01-20T17:21:51Z</dcterms:modified>
</cp:coreProperties>
</file>